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2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72" r:id="rId9"/>
    <p:sldId id="273" r:id="rId10"/>
    <p:sldId id="274" r:id="rId11"/>
    <p:sldId id="275" r:id="rId12"/>
    <p:sldId id="307" r:id="rId13"/>
    <p:sldId id="277" r:id="rId14"/>
    <p:sldId id="266" r:id="rId15"/>
    <p:sldId id="310" r:id="rId16"/>
    <p:sldId id="281" r:id="rId17"/>
    <p:sldId id="283" r:id="rId18"/>
    <p:sldId id="282" r:id="rId19"/>
    <p:sldId id="284" r:id="rId20"/>
    <p:sldId id="354" r:id="rId21"/>
    <p:sldId id="358" r:id="rId22"/>
    <p:sldId id="355" r:id="rId23"/>
    <p:sldId id="285" r:id="rId24"/>
    <p:sldId id="286" r:id="rId25"/>
    <p:sldId id="288" r:id="rId26"/>
    <p:sldId id="289" r:id="rId27"/>
    <p:sldId id="311" r:id="rId28"/>
    <p:sldId id="291" r:id="rId29"/>
    <p:sldId id="295" r:id="rId30"/>
    <p:sldId id="296" r:id="rId31"/>
    <p:sldId id="297" r:id="rId32"/>
    <p:sldId id="292" r:id="rId33"/>
    <p:sldId id="348" r:id="rId34"/>
    <p:sldId id="314" r:id="rId35"/>
    <p:sldId id="315" r:id="rId36"/>
    <p:sldId id="316" r:id="rId37"/>
    <p:sldId id="318" r:id="rId38"/>
    <p:sldId id="319" r:id="rId39"/>
    <p:sldId id="356" r:id="rId40"/>
    <p:sldId id="32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72"/>
            <p14:sldId id="273"/>
            <p14:sldId id="274"/>
            <p14:sldId id="275"/>
            <p14:sldId id="307"/>
            <p14:sldId id="277"/>
            <p14:sldId id="266"/>
            <p14:sldId id="310"/>
            <p14:sldId id="281"/>
            <p14:sldId id="283"/>
            <p14:sldId id="282"/>
            <p14:sldId id="284"/>
            <p14:sldId id="354"/>
            <p14:sldId id="358"/>
            <p14:sldId id="355"/>
            <p14:sldId id="285"/>
            <p14:sldId id="286"/>
            <p14:sldId id="288"/>
            <p14:sldId id="289"/>
            <p14:sldId id="311"/>
            <p14:sldId id="291"/>
            <p14:sldId id="295"/>
            <p14:sldId id="296"/>
            <p14:sldId id="297"/>
            <p14:sldId id="292"/>
            <p14:sldId id="348"/>
            <p14:sldId id="314"/>
          </p14:sldIdLst>
        </p14:section>
        <p14:section name="Untitled Section" id="{B41743FC-5E42-4EE1-A097-F1F5D138E625}">
          <p14:sldIdLst>
            <p14:sldId id="315"/>
            <p14:sldId id="316"/>
            <p14:sldId id="318"/>
            <p14:sldId id="319"/>
            <p14:sldId id="356"/>
            <p14:sldId id="32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81" d="100"/>
          <a:sy n="81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י'/אייר/תשע"ו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18,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18,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18,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18,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18,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18,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18,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18,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18,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18,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18,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18,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veball.yoavram.com/" TargetMode="External"/><Relationship Id="rId2" Type="http://schemas.openxmlformats.org/officeDocument/2006/relationships/hyperlink" Target="http://dx.doi.org/10.1101/02264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ex silico\microscope\26JUN15\930_comp\comp_start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459432"/>
            <a:ext cx="9505056" cy="80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528" y="260648"/>
            <a:ext cx="9505056" cy="6409292"/>
          </a:xfrm>
        </p:spPr>
        <p:txBody>
          <a:bodyPr>
            <a:noAutofit/>
          </a:bodyPr>
          <a:lstStyle/>
          <a:p>
            <a:pPr lvl="0" rtl="0">
              <a:spcBef>
                <a:spcPct val="20000"/>
              </a:spcBef>
            </a:pP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­­­­­The Evolution of 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Stress-Induced Mutagenesis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Yoav Ram</a:t>
            </a:r>
            <a:b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Tel-Aviv University</a:t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/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University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 of </a:t>
            </a: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Haifa-</a:t>
            </a:r>
            <a:r>
              <a:rPr lang="en-US" sz="2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Oranim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/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22 May 2016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6798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7366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Evolution </a:t>
            </a:r>
            <a:r>
              <a:rPr lang="en-US" dirty="0" smtClean="0"/>
              <a:t>of stress-induced </a:t>
            </a:r>
            <a:r>
              <a:rPr lang="en-US" dirty="0" smtClean="0"/>
              <a:t>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marL="0" indent="0" algn="l" rtl="0">
              <a:buNone/>
            </a:pPr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always reduce the mutation rate!</a:t>
                </a:r>
                <a:endParaRPr lang="he-IL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Red Queen hypothesis</a:t>
            </a:r>
            <a:r>
              <a:rPr lang="en-US" sz="2400" b="0" dirty="0" smtClean="0"/>
              <a:t> 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</a:t>
            </a:r>
          </a:p>
          <a:p>
            <a:pPr marL="0" indent="0" algn="l" rtl="0">
              <a:buNone/>
            </a:pPr>
            <a:r>
              <a:rPr lang="en-US" sz="2400" i="1" dirty="0" smtClean="0"/>
              <a:t>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32" y="116632"/>
            <a:ext cx="4265716" cy="307777"/>
            <a:chOff x="3126973" y="6309320"/>
            <a:chExt cx="426571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</a:t>
              </a:r>
              <a:r>
                <a:rPr lang="en-GB" sz="1400" dirty="0" smtClean="0"/>
                <a:t>github.com/yoavram/proevolutionsimulation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412776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Stress-induced mutators </a:t>
            </a:r>
            <a:r>
              <a:rPr lang="en-US" sz="2800" b="1" dirty="0" smtClean="0"/>
              <a:t>evolve</a:t>
            </a:r>
            <a:r>
              <a:rPr lang="en-US" sz="2800" b="1" dirty="0"/>
              <a:t>:</a:t>
            </a:r>
          </a:p>
          <a:p>
            <a:pPr marL="914400" lvl="1" indent="-457200" algn="l" rtl="0"/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sz="28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order </a:t>
            </a:r>
            <a:r>
              <a:rPr lang="en-US" sz="2800" b="1" dirty="0"/>
              <a:t>selection can lead to the evolution of stress-induced </a:t>
            </a:r>
            <a:r>
              <a:rPr lang="en-US" sz="2800" b="1" dirty="0" smtClean="0"/>
              <a:t>mutagenesis in </a:t>
            </a:r>
            <a:r>
              <a:rPr lang="en-US" sz="2800" b="1" dirty="0"/>
              <a:t>asexual populations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Selection for </a:t>
            </a:r>
            <a:r>
              <a:rPr lang="en-US" sz="2400" dirty="0" err="1" smtClean="0"/>
              <a:t>evolvability</a:t>
            </a:r>
            <a:endParaRPr lang="en-US" sz="2400" dirty="0"/>
          </a:p>
          <a:p>
            <a:pPr algn="l" rtl="0"/>
            <a:endParaRPr lang="en-US" sz="2800" dirty="0"/>
          </a:p>
          <a:p>
            <a:pPr algn="l" rtl="0"/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Average number of measurable mutations </a:t>
            </a:r>
          </a:p>
          <a:p>
            <a:pPr marL="0" indent="0" algn="l" rtl="0">
              <a:buNone/>
            </a:pPr>
            <a:r>
              <a:rPr lang="en-US" sz="2400" b="0" dirty="0" smtClean="0"/>
              <a:t>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Recombination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mutators from deleterious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Results suggest:</a:t>
            </a:r>
          </a:p>
          <a:p>
            <a:pPr algn="l" rtl="0"/>
            <a:r>
              <a:rPr lang="en-US" dirty="0" smtClean="0"/>
              <a:t>SIM &gt; CM</a:t>
            </a:r>
          </a:p>
          <a:p>
            <a:pPr algn="l" rtl="0"/>
            <a:r>
              <a:rPr lang="en-US" dirty="0" smtClean="0"/>
              <a:t>SIM &gt;= NM</a:t>
            </a:r>
          </a:p>
          <a:p>
            <a:pPr algn="l" rtl="0"/>
            <a:r>
              <a:rPr lang="en-US" dirty="0" smtClean="0"/>
              <a:t>As long as recombination is as not much stronger than mutations</a:t>
            </a:r>
          </a:p>
          <a:p>
            <a:pPr marL="0" indent="0" algn="l" rtl="0">
              <a:buNone/>
            </a:pPr>
            <a:r>
              <a:rPr lang="en-US" dirty="0" smtClean="0"/>
              <a:t>Sexual populations??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24744"/>
            <a:ext cx="36576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in preparation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5984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dirty="0"/>
              <a:t> Stress-induced mutagenesis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under uncertainty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977426"/>
            <a:ext cx="4530383" cy="310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Gur-</a:t>
            </a:r>
            <a:r>
              <a:rPr lang="en-US" sz="1400" dirty="0" err="1" smtClean="0"/>
              <a:t>Dellus</a:t>
            </a:r>
            <a:r>
              <a:rPr lang="en-US" sz="1400" dirty="0" smtClean="0"/>
              <a:t>, Ram, and Hadany, in preparation</a:t>
            </a:r>
            <a:endParaRPr lang="he-IL" sz="1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906888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Uncertainty</a:t>
            </a:r>
          </a:p>
          <a:p>
            <a:pPr lvl="1" algn="l" rtl="0"/>
            <a:r>
              <a:rPr lang="en-US" dirty="0" smtClean="0"/>
              <a:t>should you mutate?</a:t>
            </a:r>
          </a:p>
          <a:p>
            <a:pPr algn="l" rtl="0"/>
            <a:r>
              <a:rPr lang="en-US" dirty="0" smtClean="0"/>
              <a:t>SIM decreases mean fitness</a:t>
            </a:r>
          </a:p>
          <a:p>
            <a:pPr algn="l" rtl="0"/>
            <a:r>
              <a:rPr lang="en-US" dirty="0" smtClean="0"/>
              <a:t>Communication</a:t>
            </a:r>
          </a:p>
          <a:p>
            <a:pPr lvl="1" algn="l" rtl="0"/>
            <a:r>
              <a:rPr lang="en-US" dirty="0" smtClean="0"/>
              <a:t>Increase in mutation rate depends on population mean fitness</a:t>
            </a:r>
          </a:p>
          <a:p>
            <a:pPr lvl="1" algn="l" rtl="0"/>
            <a:r>
              <a:rPr lang="en-US" dirty="0" smtClean="0"/>
              <a:t>Robustness to uncertainty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192" y="5085184"/>
            <a:ext cx="187220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Uncertainty level</a:t>
            </a:r>
            <a:endParaRPr lang="he-IL" sz="1200" dirty="0"/>
          </a:p>
        </p:txBody>
      </p:sp>
      <p:sp>
        <p:nvSpPr>
          <p:cNvPr id="9" name="Rectangle 8"/>
          <p:cNvSpPr/>
          <p:nvPr/>
        </p:nvSpPr>
        <p:spPr>
          <a:xfrm>
            <a:off x="5868144" y="4149080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5804520" y="4365104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9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29803"/>
            <a:ext cx="7272808" cy="2002234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Consequences of </a:t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2007765"/>
            <a:ext cx="662473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marL="0" indent="0" algn="ctr" rtl="0">
              <a:buNone/>
            </a:pPr>
            <a:r>
              <a:rPr lang="en-US" sz="3200" b="1" dirty="0" smtClean="0"/>
              <a:t>How does </a:t>
            </a:r>
            <a:r>
              <a:rPr lang="en-US" b="1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b="1" dirty="0" smtClean="0"/>
              <a:t>affect adaptation?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77072"/>
            <a:ext cx="4933206" cy="242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6488668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http://nautil.us/issue/34/adaptation/does-stress-speed-up-evolution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7504" y="44624"/>
            <a:ext cx="3324048" cy="307777"/>
            <a:chOff x="3126973" y="6309320"/>
            <a:chExt cx="3324048" cy="307777"/>
          </a:xfrm>
        </p:grpSpPr>
        <p:pic>
          <p:nvPicPr>
            <p:cNvPr id="17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9280" r="32771" b="9620"/>
          <a:stretch/>
        </p:blipFill>
        <p:spPr>
          <a:xfrm>
            <a:off x="1115616" y="1101960"/>
            <a:ext cx="6957731" cy="54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</a:t>
            </a:r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7504" y="44624"/>
            <a:ext cx="3324048" cy="307777"/>
            <a:chOff x="3126973" y="6309320"/>
            <a:chExt cx="3324048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dirty="0" smtClean="0"/>
              <a:t>Effects of stress-induced mutagenesis:</a:t>
            </a:r>
          </a:p>
          <a:p>
            <a:pPr marL="40005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40005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8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700808"/>
            <a:ext cx="5688632" cy="3600400"/>
          </a:xfrm>
        </p:spPr>
        <p:txBody>
          <a:bodyPr>
            <a:normAutofit/>
          </a:bodyPr>
          <a:lstStyle/>
          <a:p>
            <a:pPr rtl="0"/>
            <a:r>
              <a:rPr lang="en-US" b="1" dirty="0">
                <a:solidFill>
                  <a:schemeClr val="bg1"/>
                </a:solidFill>
              </a:rPr>
              <a:t>Predicting microbial growth in a mixed culture</a:t>
            </a:r>
          </a:p>
        </p:txBody>
      </p:sp>
    </p:spTree>
    <p:extLst>
      <p:ext uri="{BB962C8B-B14F-4D97-AF65-F5344CB8AC3E}">
        <p14:creationId xmlns:p14="http://schemas.microsoft.com/office/powerpoint/2010/main" val="42038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 fontScale="92500" lnSpcReduction="20000"/>
          </a:bodyPr>
          <a:lstStyle/>
          <a:p>
            <a:pPr marL="57150" indent="0" algn="l" rtl="0">
              <a:buNone/>
            </a:pPr>
            <a:r>
              <a:rPr lang="en-US" dirty="0"/>
              <a:t>Strains must have a genotypic or phenotypic </a:t>
            </a:r>
            <a:r>
              <a:rPr lang="en-US" dirty="0" smtClean="0"/>
              <a:t>marker.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costly, more so for non-model organisms.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growth in mixed culture:</a:t>
            </a:r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3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24"/>
    </mc:Choice>
    <mc:Fallback xmlns="">
      <p:transition advTm="4382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space\curveball_project\ms\Fig-model_fit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1"/>
          <a:stretch/>
        </p:blipFill>
        <p:spPr bwMode="auto">
          <a:xfrm>
            <a:off x="179512" y="3645024"/>
            <a:ext cx="88247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curve data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7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Data </a:t>
            </a:r>
            <a:r>
              <a:rPr lang="en-US" dirty="0"/>
              <a:t>from two experiments with </a:t>
            </a:r>
            <a:r>
              <a:rPr lang="en-US" i="1" dirty="0"/>
              <a:t>E. </a:t>
            </a:r>
            <a:r>
              <a:rPr lang="en-US" i="1" dirty="0" smtClean="0"/>
              <a:t>coli </a:t>
            </a:r>
            <a:r>
              <a:rPr lang="en-US" dirty="0" smtClean="0"/>
              <a:t>strains: (</a:t>
            </a:r>
            <a:r>
              <a:rPr lang="en-US" dirty="0" smtClean="0">
                <a:solidFill>
                  <a:srgbClr val="00B050"/>
                </a:solidFill>
              </a:rPr>
              <a:t>DH5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TG1</a:t>
            </a:r>
            <a:r>
              <a:rPr lang="en-US" dirty="0" smtClean="0"/>
              <a:t>) fitted a growth model </a:t>
            </a:r>
          </a:p>
          <a:p>
            <a:pPr marL="0" indent="0" rtl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		</a:t>
            </a:r>
            <a:r>
              <a:rPr lang="en-US" sz="1800" dirty="0" err="1" smtClean="0"/>
              <a:t>Baranyi</a:t>
            </a:r>
            <a:r>
              <a:rPr lang="en-US" sz="1800" dirty="0" smtClean="0"/>
              <a:t> &amp; Roberts, 1994</a:t>
            </a:r>
            <a:endParaRPr lang="en-US" sz="1800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123728" y="3804000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 lag phase</a:t>
            </a:r>
            <a:endParaRPr lang="he-IL" b="1" dirty="0"/>
          </a:p>
        </p:txBody>
      </p:sp>
      <p:sp>
        <p:nvSpPr>
          <p:cNvPr id="5" name="Rectangle 4"/>
          <p:cNvSpPr/>
          <p:nvPr/>
        </p:nvSpPr>
        <p:spPr>
          <a:xfrm>
            <a:off x="6012160" y="3789040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without lag phase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282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Mixed culture prediction</a:t>
            </a:r>
            <a:endParaRPr lang="he-IL" dirty="0"/>
          </a:p>
        </p:txBody>
      </p:sp>
      <p:pic>
        <p:nvPicPr>
          <p:cNvPr id="5124" name="Picture 4" descr="D:\workspace\curveball_project\ms\Fig-Competition_predic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9"/>
          <a:stretch/>
        </p:blipFill>
        <p:spPr bwMode="auto">
          <a:xfrm>
            <a:off x="395536" y="1052736"/>
            <a:ext cx="8208911" cy="5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" y="6562785"/>
            <a:ext cx="3687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571500" indent="-514350" algn="l" rtl="0">
              <a:buFont typeface="+mj-lt"/>
              <a:buAutoNum type="arabicPeriod"/>
            </a:pPr>
            <a:r>
              <a:rPr lang="en-US" sz="2800" dirty="0" smtClean="0"/>
              <a:t>Fit </a:t>
            </a:r>
            <a:r>
              <a:rPr lang="en-US" sz="2800" dirty="0"/>
              <a:t>growth models to growth curve</a:t>
            </a:r>
            <a:r>
              <a:rPr lang="en-GB" sz="2800" dirty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Predict competition </a:t>
            </a:r>
            <a:r>
              <a:rPr lang="en-US" sz="2800" dirty="0"/>
              <a:t>results</a:t>
            </a:r>
            <a:endParaRPr lang="en-GB" sz="2800" dirty="0"/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Infer fitness</a:t>
            </a:r>
            <a:endParaRPr lang="en-US" sz="2800" dirty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/>
              <a:t>Ram et al. (2015) </a:t>
            </a:r>
            <a:r>
              <a:rPr lang="en-US" sz="2600" i="1" dirty="0"/>
              <a:t>Predicting competition results from growth curves</a:t>
            </a:r>
            <a:r>
              <a:rPr lang="en-US" sz="2600" dirty="0"/>
              <a:t>. </a:t>
            </a:r>
            <a:r>
              <a:rPr lang="en-US" sz="2600" dirty="0" err="1" smtClean="0"/>
              <a:t>bioRxiv</a:t>
            </a:r>
            <a:r>
              <a:rPr lang="en-US" sz="2600" dirty="0" smtClean="0"/>
              <a:t>, 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dirty="0" smtClean="0"/>
              <a:t>Null </a:t>
            </a:r>
            <a:r>
              <a:rPr lang="en-US" dirty="0"/>
              <a:t>model for detection of </a:t>
            </a:r>
            <a:r>
              <a:rPr lang="en-US" dirty="0" smtClean="0"/>
              <a:t>frequency-dependent interactions:</a:t>
            </a:r>
          </a:p>
          <a:p>
            <a:pPr lvl="1" algn="l" rtl="0"/>
            <a:r>
              <a:rPr lang="en-US" dirty="0" smtClean="0"/>
              <a:t>Cooperation</a:t>
            </a:r>
          </a:p>
          <a:p>
            <a:pPr lvl="1" algn="l" rtl="0"/>
            <a:r>
              <a:rPr lang="en-US" dirty="0" smtClean="0"/>
              <a:t>Interference</a:t>
            </a:r>
          </a:p>
          <a:p>
            <a:pPr algn="l" rtl="0"/>
            <a:r>
              <a:rPr lang="en-US" dirty="0" smtClean="0"/>
              <a:t>Compete </a:t>
            </a:r>
            <a:r>
              <a:rPr lang="en-US" dirty="0"/>
              <a:t>hypothetical </a:t>
            </a:r>
            <a:r>
              <a:rPr lang="en-US" dirty="0" smtClean="0"/>
              <a:t>strains</a:t>
            </a:r>
          </a:p>
          <a:p>
            <a:pPr algn="l" rtl="0"/>
            <a:r>
              <a:rPr lang="en-US" dirty="0" smtClean="0"/>
              <a:t>Predict adaptive evolution</a:t>
            </a:r>
          </a:p>
          <a:p>
            <a:pPr algn="l" rtl="0"/>
            <a:r>
              <a:rPr lang="en-US" dirty="0" smtClean="0"/>
              <a:t>Interpret fitness differences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u="sng" dirty="0" smtClean="0"/>
              <a:t>Stress-induced mutagenesis</a:t>
            </a:r>
          </a:p>
          <a:p>
            <a:pPr lvl="1" algn="l" rtl="0"/>
            <a:r>
              <a:rPr lang="en-US" sz="2000" dirty="0"/>
              <a:t>Can </a:t>
            </a:r>
            <a:r>
              <a:rPr lang="en-US" sz="2000" b="1" dirty="0"/>
              <a:t>evolve </a:t>
            </a:r>
            <a:r>
              <a:rPr lang="en-US" sz="2000" dirty="0"/>
              <a:t>due to 2nd order </a:t>
            </a:r>
            <a:r>
              <a:rPr lang="en-US" sz="2000" dirty="0" smtClean="0"/>
              <a:t>selection</a:t>
            </a:r>
            <a:endParaRPr lang="en-US" sz="2000" dirty="0"/>
          </a:p>
          <a:p>
            <a:pPr lvl="1" algn="l" rtl="0"/>
            <a:r>
              <a:rPr lang="en-US" sz="2000" dirty="0"/>
              <a:t>In </a:t>
            </a:r>
            <a:r>
              <a:rPr lang="en-US" sz="2000" b="1" dirty="0"/>
              <a:t>constant &amp; changing </a:t>
            </a:r>
            <a:r>
              <a:rPr lang="en-US" sz="2000" dirty="0"/>
              <a:t>environments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b="1" dirty="0"/>
              <a:t>asexual </a:t>
            </a:r>
            <a:r>
              <a:rPr lang="en-US" sz="2000" dirty="0" smtClean="0"/>
              <a:t>populations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Evolution 2012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dirty="0"/>
              <a:t>the presence of rare </a:t>
            </a:r>
            <a:r>
              <a:rPr lang="en-US" sz="2000" b="1" dirty="0" smtClean="0"/>
              <a:t>recombination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in preparation</a:t>
            </a:r>
            <a:endParaRPr lang="en-US" sz="1600" b="1" dirty="0" smtClean="0"/>
          </a:p>
          <a:p>
            <a:pPr lvl="1" algn="l" rtl="0"/>
            <a:r>
              <a:rPr lang="en-US" sz="2000" dirty="0" smtClean="0"/>
              <a:t>Increases </a:t>
            </a:r>
            <a:r>
              <a:rPr lang="en-US" sz="2000" dirty="0"/>
              <a:t>the rate of </a:t>
            </a:r>
            <a:r>
              <a:rPr lang="en-US" sz="2000" b="1" dirty="0"/>
              <a:t>complex adaptation rate</a:t>
            </a:r>
          </a:p>
          <a:p>
            <a:pPr lvl="1" algn="l" rtl="0"/>
            <a:r>
              <a:rPr lang="en-US" sz="2000" dirty="0"/>
              <a:t>Without reducing the </a:t>
            </a:r>
            <a:r>
              <a:rPr lang="en-US" sz="2000" b="1" dirty="0"/>
              <a:t>population mean fitness</a:t>
            </a:r>
          </a:p>
          <a:p>
            <a:pPr lvl="1" algn="l" rtl="0"/>
            <a:r>
              <a:rPr lang="en-US" sz="2000" dirty="0"/>
              <a:t>Breaks the </a:t>
            </a:r>
            <a:r>
              <a:rPr lang="en-US" sz="2000" b="1" dirty="0"/>
              <a:t>trade-off </a:t>
            </a:r>
            <a:r>
              <a:rPr lang="en-US" sz="2000" dirty="0"/>
              <a:t>between </a:t>
            </a:r>
            <a:r>
              <a:rPr lang="en-US" sz="2000" i="1" dirty="0"/>
              <a:t>adaptability </a:t>
            </a:r>
            <a:r>
              <a:rPr lang="en-US" sz="2000" dirty="0"/>
              <a:t>and </a:t>
            </a:r>
            <a:r>
              <a:rPr lang="en-US" sz="2000" i="1" dirty="0"/>
              <a:t>adaptedness</a:t>
            </a:r>
            <a:endParaRPr lang="en-US" sz="2400" dirty="0"/>
          </a:p>
          <a:p>
            <a:pPr marL="514350" lvl="1" indent="0" rtl="0">
              <a:buNone/>
            </a:pPr>
            <a:r>
              <a:rPr lang="en-US" sz="1600" dirty="0"/>
              <a:t>Ram &amp; Hadany, PRSB </a:t>
            </a:r>
            <a:r>
              <a:rPr lang="en-US" sz="1600" dirty="0" smtClean="0"/>
              <a:t>2014</a:t>
            </a:r>
            <a:endParaRPr lang="en-US" sz="2000" dirty="0" smtClean="0"/>
          </a:p>
          <a:p>
            <a:pPr marL="0" indent="0" algn="l" rtl="0">
              <a:buNone/>
            </a:pPr>
            <a:endParaRPr lang="en-US" sz="2000" u="sng" dirty="0" smtClean="0"/>
          </a:p>
          <a:p>
            <a:pPr marL="0" indent="0" algn="l" rtl="0">
              <a:buNone/>
            </a:pPr>
            <a:r>
              <a:rPr lang="en-US" sz="2000" u="sng" dirty="0" smtClean="0"/>
              <a:t>Predicting microbial growth in a mixed culture</a:t>
            </a:r>
          </a:p>
          <a:p>
            <a:pPr marL="0" indent="0" rtl="0">
              <a:buNone/>
            </a:pPr>
            <a:r>
              <a:rPr lang="en-US" sz="1600" dirty="0" smtClean="0"/>
              <a:t>Ram et al., </a:t>
            </a:r>
            <a:r>
              <a:rPr lang="en-US" sz="1600" dirty="0" err="1" smtClean="0"/>
              <a:t>bioRxiv</a:t>
            </a:r>
            <a:r>
              <a:rPr lang="en-US" sz="1600" dirty="0" smtClean="0"/>
              <a:t> preprint</a:t>
            </a: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Mutation-selection 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algn="l" rtl="0"/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dirty="0"/>
                  <a:t>level - </a:t>
                </a:r>
                <a:r>
                  <a:rPr lang="en-US" sz="2800" i="1" dirty="0"/>
                  <a:t>the reduction principle </a:t>
                </a:r>
              </a:p>
              <a:p>
                <a:pPr marL="0" indent="0" rtl="0">
                  <a:buNone/>
                </a:pPr>
                <a:r>
                  <a:rPr lang="en-US" sz="1600" dirty="0" smtClean="0"/>
                  <a:t>	</a:t>
                </a:r>
                <a:r>
                  <a:rPr lang="en-US" sz="2000" dirty="0" err="1" smtClean="0"/>
                  <a:t>Liberman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&amp; Feldman 1986</a:t>
                </a:r>
              </a:p>
              <a:p>
                <a:pPr algn="l" rtl="0"/>
                <a:r>
                  <a:rPr lang="en-US" sz="28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b="0" dirty="0" smtClean="0"/>
                  <a:t>hysical or </a:t>
                </a:r>
                <a:r>
                  <a:rPr lang="en-US" sz="2400" dirty="0"/>
                  <a:t>physiological </a:t>
                </a:r>
                <a:r>
                  <a:rPr lang="en-US" sz="2400" dirty="0" smtClean="0"/>
                  <a:t>constraints		</a:t>
                </a:r>
                <a:r>
                  <a:rPr lang="en-US" sz="2000" dirty="0" smtClean="0"/>
                  <a:t>Kimura 1967</a:t>
                </a:r>
                <a:endParaRPr lang="en-US" sz="24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C</a:t>
                </a:r>
                <a:r>
                  <a:rPr lang="en-US" sz="2400" b="0" i="1" dirty="0" smtClean="0"/>
                  <a:t>ost of DNA replication fidelity			</a:t>
                </a:r>
                <a:r>
                  <a:rPr lang="en-US" sz="2000" dirty="0" smtClean="0"/>
                  <a:t>Dawson </a:t>
                </a:r>
                <a:r>
                  <a:rPr lang="en-US" sz="2000" dirty="0"/>
                  <a:t>1999</a:t>
                </a:r>
                <a:endParaRPr lang="en-US" sz="24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b="0" i="1" dirty="0" smtClean="0"/>
                  <a:t>Drift barrier hypothesis				</a:t>
                </a:r>
                <a:r>
                  <a:rPr lang="en-US" sz="2000" dirty="0" smtClean="0"/>
                  <a:t>Lynch </a:t>
                </a:r>
                <a:r>
                  <a:rPr lang="en-US" sz="2000" dirty="0"/>
                  <a:t>2010 </a:t>
                </a:r>
                <a:endParaRPr lang="en-US" sz="24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59" r="-741" b="-4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131840" y="1184553"/>
            <a:ext cx="216198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/>
              <a:t>Judith Berman*</a:t>
            </a:r>
          </a:p>
          <a:p>
            <a:r>
              <a:rPr lang="en-US" sz="1600" dirty="0" err="1" smtClean="0"/>
              <a:t>Maayan</a:t>
            </a:r>
            <a:r>
              <a:rPr lang="en-US" sz="1600" dirty="0" smtClean="0"/>
              <a:t> Bibi*</a:t>
            </a:r>
          </a:p>
          <a:p>
            <a:r>
              <a:rPr lang="en-GB" sz="1600" dirty="0" smtClean="0"/>
              <a:t>Ella </a:t>
            </a:r>
            <a:r>
              <a:rPr lang="en-GB" sz="1600" dirty="0" err="1" smtClean="0"/>
              <a:t>Shtifman</a:t>
            </a:r>
            <a:r>
              <a:rPr lang="en-GB" sz="1600" dirty="0" smtClean="0"/>
              <a:t> Segal</a:t>
            </a:r>
            <a:endParaRPr lang="en-US" sz="1600" dirty="0" smtClean="0"/>
          </a:p>
          <a:p>
            <a:r>
              <a:rPr lang="en-GB" sz="1600" dirty="0" err="1" smtClean="0"/>
              <a:t>Noa</a:t>
            </a:r>
            <a:r>
              <a:rPr lang="en-GB" sz="1600" dirty="0" smtClean="0"/>
              <a:t> Wertheimer</a:t>
            </a:r>
          </a:p>
          <a:p>
            <a:r>
              <a:rPr lang="en-GB" sz="1600" dirty="0" smtClean="0"/>
              <a:t>Alex Rosenberg</a:t>
            </a:r>
          </a:p>
          <a:p>
            <a:r>
              <a:rPr lang="en-GB" sz="1600" dirty="0" err="1" smtClean="0"/>
              <a:t>Adi</a:t>
            </a:r>
            <a:r>
              <a:rPr lang="en-GB" sz="1600" dirty="0" smtClean="0"/>
              <a:t> </a:t>
            </a:r>
            <a:r>
              <a:rPr lang="en-GB" sz="1600" dirty="0" err="1" smtClean="0"/>
              <a:t>Zisman</a:t>
            </a:r>
            <a:endParaRPr lang="en-GB" sz="1600" dirty="0" smtClean="0"/>
          </a:p>
          <a:p>
            <a:r>
              <a:rPr lang="en-GB" sz="1600" dirty="0" smtClean="0"/>
              <a:t>Feng Yang</a:t>
            </a:r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165969"/>
            <a:ext cx="2790661" cy="3293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err="1" smtClean="0"/>
              <a:t>Lilach</a:t>
            </a:r>
            <a:r>
              <a:rPr lang="en-US" sz="2400" b="1" dirty="0" smtClean="0"/>
              <a:t> Hadany*</a:t>
            </a:r>
          </a:p>
          <a:p>
            <a:pPr algn="l" rtl="0"/>
            <a:r>
              <a:rPr lang="en-US" dirty="0"/>
              <a:t>Uri </a:t>
            </a:r>
            <a:r>
              <a:rPr lang="en-US" dirty="0" err="1" smtClean="0"/>
              <a:t>Obolski</a:t>
            </a:r>
            <a:r>
              <a:rPr lang="en-US" dirty="0" smtClean="0"/>
              <a:t>*</a:t>
            </a:r>
          </a:p>
          <a:p>
            <a:r>
              <a:rPr lang="en-US" dirty="0" err="1" smtClean="0"/>
              <a:t>Eynat</a:t>
            </a:r>
            <a:r>
              <a:rPr lang="en-US" dirty="0" smtClean="0"/>
              <a:t> </a:t>
            </a:r>
            <a:r>
              <a:rPr lang="en-US" dirty="0" err="1" smtClean="0"/>
              <a:t>Dellus</a:t>
            </a:r>
            <a:r>
              <a:rPr lang="en-US" dirty="0" smtClean="0"/>
              <a:t>-Gur*</a:t>
            </a:r>
          </a:p>
          <a:p>
            <a:r>
              <a:rPr lang="en-US" dirty="0" smtClean="0"/>
              <a:t>Ariel </a:t>
            </a:r>
            <a:r>
              <a:rPr lang="en-GB" dirty="0" smtClean="0"/>
              <a:t>Gueijman</a:t>
            </a:r>
            <a:endParaRPr lang="en-US" dirty="0" smtClean="0"/>
          </a:p>
          <a:p>
            <a:r>
              <a:rPr lang="en-US" dirty="0" err="1" smtClean="0"/>
              <a:t>Eyal</a:t>
            </a:r>
            <a:r>
              <a:rPr lang="en-US" dirty="0" smtClean="0"/>
              <a:t> Zinger</a:t>
            </a:r>
          </a:p>
          <a:p>
            <a:r>
              <a:rPr lang="en-US" dirty="0" err="1" smtClean="0"/>
              <a:t>Itzhak</a:t>
            </a:r>
            <a:r>
              <a:rPr lang="en-US" dirty="0" smtClean="0"/>
              <a:t> </a:t>
            </a:r>
            <a:r>
              <a:rPr lang="en-US" dirty="0" err="1" smtClean="0"/>
              <a:t>Khait</a:t>
            </a:r>
            <a:endParaRPr lang="en-US" dirty="0" smtClean="0"/>
          </a:p>
          <a:p>
            <a:r>
              <a:rPr lang="en-US" dirty="0" err="1" smtClean="0"/>
              <a:t>Ohad</a:t>
            </a:r>
            <a:r>
              <a:rPr lang="en-US" dirty="0" smtClean="0"/>
              <a:t> Lewin-Epstein</a:t>
            </a:r>
          </a:p>
          <a:p>
            <a:r>
              <a:rPr lang="en-US" dirty="0" smtClean="0"/>
              <a:t>Marine </a:t>
            </a:r>
            <a:r>
              <a:rPr lang="en-US" dirty="0" err="1" smtClean="0"/>
              <a:t>Veits</a:t>
            </a:r>
            <a:endParaRPr lang="en-US" dirty="0" smtClean="0"/>
          </a:p>
          <a:p>
            <a:r>
              <a:rPr lang="en-US" dirty="0" smtClean="0"/>
              <a:t>Michael Fishman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143" y="5614945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445224"/>
            <a:ext cx="113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4827814" y="4517619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40152" y="1196752"/>
            <a:ext cx="2286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sz="28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808" y="5459618"/>
            <a:ext cx="105069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1196752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30336" y="2573408"/>
            <a:ext cx="14781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68344" y="4377878"/>
            <a:ext cx="14781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The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Anat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Karuskopf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Fund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44616" y="1196752"/>
            <a:ext cx="189248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Yitzhak </a:t>
            </a:r>
            <a:r>
              <a:rPr lang="en-US" sz="1600" b="1" dirty="0" err="1" smtClean="0"/>
              <a:t>Pilpel</a:t>
            </a:r>
          </a:p>
          <a:p>
            <a:r>
              <a:rPr lang="en-US" sz="1600" dirty="0" err="1" smtClean="0"/>
              <a:t>Orna</a:t>
            </a:r>
            <a:r>
              <a:rPr lang="en-US" sz="1600" dirty="0" smtClean="0"/>
              <a:t> </a:t>
            </a:r>
            <a:r>
              <a:rPr lang="en-US" sz="1600" dirty="0" err="1" smtClean="0"/>
              <a:t>Dahan</a:t>
            </a:r>
            <a:r>
              <a:rPr lang="en-US" sz="1600" dirty="0" smtClean="0"/>
              <a:t> </a:t>
            </a:r>
          </a:p>
          <a:p>
            <a:r>
              <a:rPr lang="en-US" sz="1600" dirty="0" err="1" smtClean="0"/>
              <a:t>Dorit</a:t>
            </a:r>
            <a:r>
              <a:rPr lang="en-US" sz="1600" dirty="0" smtClean="0"/>
              <a:t> </a:t>
            </a:r>
            <a:r>
              <a:rPr lang="en-US" sz="1600" dirty="0" err="1" smtClean="0"/>
              <a:t>Hizi</a:t>
            </a:r>
            <a:endParaRPr lang="en-US" sz="1600" dirty="0" smtClean="0"/>
          </a:p>
          <a:p>
            <a:r>
              <a:rPr lang="en-US" sz="1600" dirty="0" err="1" smtClean="0"/>
              <a:t>Itamar</a:t>
            </a:r>
            <a:r>
              <a:rPr lang="en-US" sz="1600" dirty="0" smtClean="0"/>
              <a:t> Françoise</a:t>
            </a:r>
          </a:p>
          <a:p>
            <a:r>
              <a:rPr lang="en-US" sz="1600" dirty="0" err="1" smtClean="0"/>
              <a:t>Idan</a:t>
            </a:r>
            <a:r>
              <a:rPr lang="en-US" sz="1600" dirty="0" smtClean="0"/>
              <a:t> </a:t>
            </a:r>
            <a:r>
              <a:rPr lang="en-US" sz="1600" dirty="0" err="1" smtClean="0"/>
              <a:t>Frumkin</a:t>
            </a:r>
            <a:endParaRPr lang="en-US" sz="1600" dirty="0" smtClean="0"/>
          </a:p>
          <a:p>
            <a:r>
              <a:rPr lang="en-US" sz="1600" dirty="0" err="1" smtClean="0"/>
              <a:t>Avihu</a:t>
            </a:r>
            <a:r>
              <a:rPr lang="en-US" sz="1600" dirty="0" smtClean="0"/>
              <a:t> </a:t>
            </a:r>
            <a:r>
              <a:rPr lang="en-US" sz="1600" dirty="0" err="1" smtClean="0"/>
              <a:t>Yona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b="1" dirty="0" smtClean="0"/>
              <a:t>Avigdor </a:t>
            </a:r>
            <a:r>
              <a:rPr lang="en-US" sz="1600" b="1" dirty="0" err="1" smtClean="0"/>
              <a:t>Eldar</a:t>
            </a:r>
            <a:endParaRPr lang="en-US" sz="1600" b="1" dirty="0" smtClean="0"/>
          </a:p>
          <a:p>
            <a:r>
              <a:rPr lang="en-US" sz="1600" dirty="0" err="1" smtClean="0"/>
              <a:t>Ishay</a:t>
            </a:r>
            <a:r>
              <a:rPr lang="en-US" sz="1600" dirty="0" smtClean="0"/>
              <a:t> Ben-Zion</a:t>
            </a:r>
          </a:p>
          <a:p>
            <a:r>
              <a:rPr lang="en-US" sz="1600" dirty="0" err="1" smtClean="0"/>
              <a:t>Eran</a:t>
            </a:r>
            <a:r>
              <a:rPr lang="en-US" sz="1600" dirty="0" smtClean="0"/>
              <a:t> Even-Tov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67544" y="3356992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323528" y="4581128"/>
            <a:ext cx="5002971" cy="1815882"/>
            <a:chOff x="323528" y="5287813"/>
            <a:chExt cx="5002971" cy="1815882"/>
          </a:xfrm>
        </p:grpSpPr>
        <p:grpSp>
          <p:nvGrpSpPr>
            <p:cNvPr id="18" name="Group 17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26" name="Picture 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 smtClean="0"/>
                  <a:t>yoavram@post.tau.ac.il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@</a:t>
                </a:r>
                <a:r>
                  <a:rPr lang="en-US" sz="2800" b="1" dirty="0" err="1" smtClean="0"/>
                  <a:t>yoavram</a:t>
                </a:r>
                <a:endParaRPr lang="en-US" sz="2800" b="1" dirty="0" smtClean="0"/>
              </a:p>
              <a:p>
                <a:pPr algn="l" rtl="0"/>
                <a:r>
                  <a:rPr lang="en-US" sz="2800" b="1" dirty="0" smtClean="0"/>
                  <a:t>github.com/</a:t>
                </a:r>
                <a:r>
                  <a:rPr lang="en-US" sz="2800" b="1" dirty="0" err="1" smtClean="0"/>
                  <a:t>yoavram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www.yoavram.com</a:t>
                </a:r>
                <a:endParaRPr lang="he-IL" sz="2800" b="1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latin typeface="github-octicons" panose="02000503000000000000" pitchFamily="2" charset="0"/>
                </a:rPr>
                <a:t>a</a:t>
              </a:r>
              <a:endParaRPr lang="he-IL" sz="2400" dirty="0">
                <a:latin typeface="github-octicons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25"/>
    </mc:Choice>
    <mc:Fallback xmlns="">
      <p:transition advTm="4222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changing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In changing environments </a:t>
            </a:r>
            <a:r>
              <a:rPr lang="en-US" sz="2800" b="1" dirty="0" smtClean="0"/>
              <a:t>rapid adaptation </a:t>
            </a:r>
            <a:r>
              <a:rPr lang="en-US" sz="2800" b="0" dirty="0" smtClean="0"/>
              <a:t>can be favored by natural selection (</a:t>
            </a:r>
            <a:r>
              <a:rPr lang="en-US" sz="2800" b="0" i="1" dirty="0" smtClean="0"/>
              <a:t>adaptability</a:t>
            </a:r>
            <a:r>
              <a:rPr lang="en-US" sz="28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</a:t>
            </a:r>
            <a:r>
              <a:rPr lang="en-US" sz="2800" b="1" dirty="0" smtClean="0"/>
              <a:t>balance </a:t>
            </a:r>
            <a:r>
              <a:rPr lang="en-US" sz="2800" b="0" dirty="0" smtClean="0"/>
              <a:t>between </a:t>
            </a:r>
            <a:r>
              <a:rPr lang="en-US" sz="2800" b="0" i="1" dirty="0" smtClean="0"/>
              <a:t>adaptability </a:t>
            </a:r>
            <a:r>
              <a:rPr lang="en-US" sz="2800" b="0" dirty="0" smtClean="0"/>
              <a:t>and </a:t>
            </a:r>
            <a:r>
              <a:rPr lang="en-US" sz="2800" b="0" i="1" dirty="0" smtClean="0"/>
              <a:t>adaptedness    </a:t>
            </a:r>
          </a:p>
          <a:p>
            <a:pPr marL="0" indent="0" rtl="0">
              <a:buNone/>
            </a:pPr>
            <a:r>
              <a:rPr lang="en-US" sz="2000" b="0" dirty="0" smtClean="0"/>
              <a:t>Leigh 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r>
              <a:rPr lang="en-US" sz="2400" dirty="0"/>
              <a:t>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4047455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High-fidelity polymerase</a:t>
            </a:r>
            <a:endParaRPr lang="he-IL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884368" y="4623519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Error-prone polymerases</a:t>
            </a:r>
            <a:endParaRPr lang="he-IL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5212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84368" y="4509120"/>
            <a:ext cx="396044" cy="114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2843</TotalTime>
  <Words>1061</Words>
  <Application>Microsoft Office PowerPoint</Application>
  <PresentationFormat>On-screen Show (4:3)</PresentationFormat>
  <Paragraphs>312</Paragraphs>
  <Slides>40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­­­­­The Evolution of  Stress-Induced Mutagenesis  Yoav Ram Tel-Aviv University  University of Haifa-Oranim 22 May 2016</vt:lpstr>
      <vt:lpstr>Variability in mutation rates</vt:lpstr>
      <vt:lpstr>Evolution in a constant environment</vt:lpstr>
      <vt:lpstr>Mutation-selection balance</vt:lpstr>
      <vt:lpstr>Evolution in a changing environment</vt:lpstr>
      <vt:lpstr>Variability in mutation rates</vt:lpstr>
      <vt:lpstr>Adaptation with mutator alleles</vt:lpstr>
      <vt:lpstr>Variability in mutation rates</vt:lpstr>
      <vt:lpstr>Stress-induced mutagenesis</vt:lpstr>
      <vt:lpstr>Evidence</vt:lpstr>
      <vt:lpstr>Evolution of stress-induced mutagenesis</vt:lpstr>
      <vt:lpstr>Constant environment</vt:lpstr>
      <vt:lpstr>Constant environment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Conclusions</vt:lpstr>
      <vt:lpstr>In the presence of rare recombination</vt:lpstr>
      <vt:lpstr>In the presence of rare recombination</vt:lpstr>
      <vt:lpstr> Stress-induced mutagenesis  under uncertainty</vt:lpstr>
      <vt:lpstr>Consequences of  Stress-Induced Mutagenesis</vt:lpstr>
      <vt:lpstr>Adaptive peak shifts</vt:lpstr>
      <vt:lpstr>Simple landscape </vt:lpstr>
      <vt:lpstr>Rugged landscape</vt:lpstr>
      <vt:lpstr>Adaptive peak shift</vt:lpstr>
      <vt:lpstr>SIM &amp; rugged landscapes</vt:lpstr>
      <vt:lpstr>Model</vt:lpstr>
      <vt:lpstr>Adaptation rate</vt:lpstr>
      <vt:lpstr>SIM Breaks the adaptability-adaptedness trade-off</vt:lpstr>
      <vt:lpstr>Conclusions</vt:lpstr>
      <vt:lpstr>Predicting microbial growth in a mixed culture</vt:lpstr>
      <vt:lpstr>Competition experiments</vt:lpstr>
      <vt:lpstr>Growth curve data</vt:lpstr>
      <vt:lpstr>Mixed culture prediction</vt:lpstr>
      <vt:lpstr>Summary</vt:lpstr>
      <vt:lpstr>Future directions</vt:lpstr>
      <vt:lpstr>Summary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105</cp:revision>
  <dcterms:created xsi:type="dcterms:W3CDTF">2013-10-16T06:44:56Z</dcterms:created>
  <dcterms:modified xsi:type="dcterms:W3CDTF">2016-05-18T08:29:55Z</dcterms:modified>
</cp:coreProperties>
</file>